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83" r:id="rId3"/>
    <p:sldId id="284" r:id="rId4"/>
    <p:sldId id="285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B720E-86CC-4425-801E-DCDF73F23DDB}" v="1952" dt="2026-02-05T18:48:29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37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ssa Chambers" userId="17bd4a7841d443ba" providerId="LiveId" clId="{B30B7E5F-9EE5-4DAA-B423-232BDEDDFC29}"/>
    <pc:docChg chg="undo custSel addSld delSld modSld">
      <pc:chgData name="Teressa Chambers" userId="17bd4a7841d443ba" providerId="LiveId" clId="{B30B7E5F-9EE5-4DAA-B423-232BDEDDFC29}" dt="2026-02-11T18:02:09.979" v="2231" actId="47"/>
      <pc:docMkLst>
        <pc:docMk/>
      </pc:docMkLst>
      <pc:sldChg chg="modSp mod addAnim delAnim modAnim modShow">
        <pc:chgData name="Teressa Chambers" userId="17bd4a7841d443ba" providerId="LiveId" clId="{B30B7E5F-9EE5-4DAA-B423-232BDEDDFC29}" dt="2026-02-05T16:42:47.067" v="2027"/>
        <pc:sldMkLst>
          <pc:docMk/>
          <pc:sldMk cId="3697349679" sldId="283"/>
        </pc:sldMkLst>
        <pc:spChg chg="mod">
          <ac:chgData name="Teressa Chambers" userId="17bd4a7841d443ba" providerId="LiveId" clId="{B30B7E5F-9EE5-4DAA-B423-232BDEDDFC29}" dt="2026-02-05T16:31:40.920" v="473" actId="20577"/>
          <ac:spMkLst>
            <pc:docMk/>
            <pc:sldMk cId="3697349679" sldId="283"/>
            <ac:spMk id="2" creationId="{685CB76F-03CB-4724-4660-04BDDC9F026D}"/>
          </ac:spMkLst>
        </pc:spChg>
        <pc:spChg chg="mod">
          <ac:chgData name="Teressa Chambers" userId="17bd4a7841d443ba" providerId="LiveId" clId="{B30B7E5F-9EE5-4DAA-B423-232BDEDDFC29}" dt="2026-02-05T16:42:10.332" v="2022" actId="20577"/>
          <ac:spMkLst>
            <pc:docMk/>
            <pc:sldMk cId="3697349679" sldId="283"/>
            <ac:spMk id="5" creationId="{A4436E46-12E9-B0DB-4135-DA5C17ADF152}"/>
          </ac:spMkLst>
        </pc:spChg>
      </pc:sldChg>
      <pc:sldChg chg="addSp modSp mod addAnim delAnim modAnim">
        <pc:chgData name="Teressa Chambers" userId="17bd4a7841d443ba" providerId="LiveId" clId="{B30B7E5F-9EE5-4DAA-B423-232BDEDDFC29}" dt="2026-02-03T16:15:59.773" v="115"/>
        <pc:sldMkLst>
          <pc:docMk/>
          <pc:sldMk cId="2821081352" sldId="284"/>
        </pc:sldMkLst>
        <pc:spChg chg="add mod">
          <ac:chgData name="Teressa Chambers" userId="17bd4a7841d443ba" providerId="LiveId" clId="{B30B7E5F-9EE5-4DAA-B423-232BDEDDFC29}" dt="2026-02-03T16:15:37.180" v="111" actId="208"/>
          <ac:spMkLst>
            <pc:docMk/>
            <pc:sldMk cId="2821081352" sldId="284"/>
            <ac:spMk id="3" creationId="{A1E63990-769F-11E4-D8A6-0EB3AB7BE789}"/>
          </ac:spMkLst>
        </pc:spChg>
      </pc:sldChg>
      <pc:sldChg chg="delSp modSp mod delAnim">
        <pc:chgData name="Teressa Chambers" userId="17bd4a7841d443ba" providerId="LiveId" clId="{B30B7E5F-9EE5-4DAA-B423-232BDEDDFC29}" dt="2026-02-05T16:44:13.228" v="2029" actId="732"/>
        <pc:sldMkLst>
          <pc:docMk/>
          <pc:sldMk cId="2008722979" sldId="285"/>
        </pc:sldMkLst>
        <pc:picChg chg="mod modCrop">
          <ac:chgData name="Teressa Chambers" userId="17bd4a7841d443ba" providerId="LiveId" clId="{B30B7E5F-9EE5-4DAA-B423-232BDEDDFC29}" dt="2026-02-05T16:44:13.228" v="2029" actId="732"/>
          <ac:picMkLst>
            <pc:docMk/>
            <pc:sldMk cId="2008722979" sldId="285"/>
            <ac:picMk id="5" creationId="{BA47337A-52D2-F908-0D95-E940F3DF3C08}"/>
          </ac:picMkLst>
        </pc:picChg>
      </pc:sldChg>
      <pc:sldChg chg="modAnim">
        <pc:chgData name="Teressa Chambers" userId="17bd4a7841d443ba" providerId="LiveId" clId="{B30B7E5F-9EE5-4DAA-B423-232BDEDDFC29}" dt="2026-02-02T22:32:46.224" v="1"/>
        <pc:sldMkLst>
          <pc:docMk/>
          <pc:sldMk cId="1361890277" sldId="289"/>
        </pc:sldMkLst>
      </pc:sldChg>
      <pc:sldChg chg="modAnim modNotesTx">
        <pc:chgData name="Teressa Chambers" userId="17bd4a7841d443ba" providerId="LiveId" clId="{B30B7E5F-9EE5-4DAA-B423-232BDEDDFC29}" dt="2026-02-02T22:34:01.582" v="107" actId="20577"/>
        <pc:sldMkLst>
          <pc:docMk/>
          <pc:sldMk cId="2767247401" sldId="290"/>
        </pc:sldMkLst>
      </pc:sldChg>
      <pc:sldChg chg="addSp modSp mod modAnim">
        <pc:chgData name="Teressa Chambers" userId="17bd4a7841d443ba" providerId="LiveId" clId="{B30B7E5F-9EE5-4DAA-B423-232BDEDDFC29}" dt="2026-02-03T16:44:15.473" v="407" actId="20577"/>
        <pc:sldMkLst>
          <pc:docMk/>
          <pc:sldMk cId="1791949313" sldId="291"/>
        </pc:sldMkLst>
        <pc:spChg chg="mod">
          <ac:chgData name="Teressa Chambers" userId="17bd4a7841d443ba" providerId="LiveId" clId="{B30B7E5F-9EE5-4DAA-B423-232BDEDDFC29}" dt="2026-02-03T16:39:27.099" v="153"/>
          <ac:spMkLst>
            <pc:docMk/>
            <pc:sldMk cId="1791949313" sldId="291"/>
            <ac:spMk id="4" creationId="{336F9B35-FF35-4E9D-0B10-2596AD949B2D}"/>
          </ac:spMkLst>
        </pc:spChg>
        <pc:spChg chg="mod">
          <ac:chgData name="Teressa Chambers" userId="17bd4a7841d443ba" providerId="LiveId" clId="{B30B7E5F-9EE5-4DAA-B423-232BDEDDFC29}" dt="2026-02-03T16:44:15.473" v="407" actId="20577"/>
          <ac:spMkLst>
            <pc:docMk/>
            <pc:sldMk cId="1791949313" sldId="291"/>
            <ac:spMk id="5" creationId="{DEB099BC-DA7B-A7CB-529A-7BF4C3891D66}"/>
          </ac:spMkLst>
        </pc:spChg>
        <pc:spChg chg="mod">
          <ac:chgData name="Teressa Chambers" userId="17bd4a7841d443ba" providerId="LiveId" clId="{B30B7E5F-9EE5-4DAA-B423-232BDEDDFC29}" dt="2026-02-03T16:39:27.099" v="153"/>
          <ac:spMkLst>
            <pc:docMk/>
            <pc:sldMk cId="1791949313" sldId="291"/>
            <ac:spMk id="6" creationId="{8933644B-E6F5-F790-1F47-1B895809A5DC}"/>
          </ac:spMkLst>
        </pc:spChg>
        <pc:spChg chg="add mod">
          <ac:chgData name="Teressa Chambers" userId="17bd4a7841d443ba" providerId="LiveId" clId="{B30B7E5F-9EE5-4DAA-B423-232BDEDDFC29}" dt="2026-02-03T16:39:40.571" v="170" actId="1035"/>
          <ac:spMkLst>
            <pc:docMk/>
            <pc:sldMk cId="1791949313" sldId="291"/>
            <ac:spMk id="7" creationId="{86BC4525-88DF-C1D7-87F8-BDE760E596B2}"/>
          </ac:spMkLst>
        </pc:spChg>
        <pc:grpChg chg="add mod">
          <ac:chgData name="Teressa Chambers" userId="17bd4a7841d443ba" providerId="LiveId" clId="{B30B7E5F-9EE5-4DAA-B423-232BDEDDFC29}" dt="2026-02-03T16:39:40.571" v="170" actId="1035"/>
          <ac:grpSpMkLst>
            <pc:docMk/>
            <pc:sldMk cId="1791949313" sldId="291"/>
            <ac:grpSpMk id="3" creationId="{D8147732-EBDC-2B57-D8EF-36E6E27A02C6}"/>
          </ac:grpSpMkLst>
        </pc:grpChg>
      </pc:sldChg>
      <pc:sldChg chg="modSp">
        <pc:chgData name="Teressa Chambers" userId="17bd4a7841d443ba" providerId="LiveId" clId="{B30B7E5F-9EE5-4DAA-B423-232BDEDDFC29}" dt="2026-02-05T16:49:10.584" v="2196" actId="20577"/>
        <pc:sldMkLst>
          <pc:docMk/>
          <pc:sldMk cId="3926316611" sldId="295"/>
        </pc:sldMkLst>
        <pc:spChg chg="mod">
          <ac:chgData name="Teressa Chambers" userId="17bd4a7841d443ba" providerId="LiveId" clId="{B30B7E5F-9EE5-4DAA-B423-232BDEDDFC29}" dt="2026-02-05T16:49:10.584" v="2196" actId="20577"/>
          <ac:spMkLst>
            <pc:docMk/>
            <pc:sldMk cId="3926316611" sldId="295"/>
            <ac:spMk id="5" creationId="{C185ED05-09AF-923D-896B-DECD1A3791FC}"/>
          </ac:spMkLst>
        </pc:spChg>
      </pc:sldChg>
      <pc:sldChg chg="addSp modSp add del mod modNotes">
        <pc:chgData name="Teressa Chambers" userId="17bd4a7841d443ba" providerId="LiveId" clId="{B30B7E5F-9EE5-4DAA-B423-232BDEDDFC29}" dt="2026-02-11T18:02:09.979" v="2231" actId="47"/>
        <pc:sldMkLst>
          <pc:docMk/>
          <pc:sldMk cId="1514433197" sldId="301"/>
        </pc:sldMkLst>
      </pc:sldChg>
      <pc:sldChg chg="addSp modSp add del mod modNotes">
        <pc:chgData name="Teressa Chambers" userId="17bd4a7841d443ba" providerId="LiveId" clId="{B30B7E5F-9EE5-4DAA-B423-232BDEDDFC29}" dt="2026-02-11T18:02:09.979" v="2231" actId="47"/>
        <pc:sldMkLst>
          <pc:docMk/>
          <pc:sldMk cId="3308646653" sldId="302"/>
        </pc:sldMkLst>
      </pc:sldChg>
      <pc:sldChg chg="addSp modSp add del mod modNotes">
        <pc:chgData name="Teressa Chambers" userId="17bd4a7841d443ba" providerId="LiveId" clId="{B30B7E5F-9EE5-4DAA-B423-232BDEDDFC29}" dt="2026-02-11T18:02:09.979" v="2231" actId="47"/>
        <pc:sldMkLst>
          <pc:docMk/>
          <pc:sldMk cId="549038183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F228D-63C6-4558-AC12-7BA735934DF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B8AE9-EF45-4627-9969-94D646A4F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Skipping this for the sake of time – if you’re interested, you can read the stuff in the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B8AE9-EF45-4627-9969-94D646A4F3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9790671" y="4546233"/>
            <a:ext cx="2255229" cy="2310064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6724671" y="0"/>
            <a:ext cx="5085429" cy="5118803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7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34B1-DC81-5A56-821F-2D517EEB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FBD42-AFE4-932F-DB38-F7C11BD1954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4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7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9155619" y="1741"/>
            <a:ext cx="3023268" cy="346892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951164" y="5129492"/>
            <a:ext cx="1100523" cy="1100523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4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69" y="5465600"/>
            <a:ext cx="12192048" cy="13924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3" name="Google Shape;313;p23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5" name="Google Shape;315;p2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7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7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DCA4139B-27E6-4DAA-BFFF-540FE8B4E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221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C93C-0750-8892-DE90-86DBEEABD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667" y="1800225"/>
            <a:ext cx="5511995" cy="2848726"/>
          </a:xfrm>
        </p:spPr>
        <p:txBody>
          <a:bodyPr>
            <a:normAutofit/>
          </a:bodyPr>
          <a:lstStyle/>
          <a:p>
            <a:r>
              <a:rPr lang="en-US" dirty="0"/>
              <a:t>Topic 7: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A0F3-8656-2BD0-E7EE-418D0C96B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667" y="4795066"/>
            <a:ext cx="8188208" cy="160573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STOR 155: Introduction to Data Models and Inference</a:t>
            </a:r>
          </a:p>
          <a:p>
            <a:pPr>
              <a:spcAft>
                <a:spcPts val="600"/>
              </a:spcAft>
            </a:pPr>
            <a:r>
              <a:rPr lang="en-US" dirty="0"/>
              <a:t>Dr. Teressa Bergland</a:t>
            </a:r>
          </a:p>
          <a:p>
            <a:pPr>
              <a:spcAft>
                <a:spcPts val="600"/>
              </a:spcAft>
            </a:pPr>
            <a:r>
              <a:rPr lang="en-US" dirty="0"/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385340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ACA7-97AF-E2EB-F720-10D562666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3579FB-6CF5-9210-996C-B45A42171C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38400" y="798100"/>
                <a:ext cx="9374000" cy="935166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Switching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3579FB-6CF5-9210-996C-B45A42171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38400" y="798100"/>
                <a:ext cx="9374000" cy="935166"/>
              </a:xfrm>
              <a:blipFill>
                <a:blip r:embed="rId2"/>
                <a:stretch>
                  <a:fillRect l="-1951" t="-5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40DD553-0C46-527F-B862-BA57DBDA7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398" y="1733266"/>
            <a:ext cx="9261698" cy="4981858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Will switching the explanatory and response variables change the regression line?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2634A-8E53-D8B6-519D-DDE8A0E5D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84" y="2934268"/>
            <a:ext cx="7492006" cy="32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F9C-5A3A-519A-1CFD-768403AA8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6ADB-4D6A-76E1-A939-181E7AA9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Correlation and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0B16C8A3-46DA-E56F-68B0-A7E2446445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738398" y="2197290"/>
                <a:ext cx="9261698" cy="4517834"/>
              </a:xfrm>
            </p:spPr>
            <p:txBody>
              <a:bodyPr>
                <a:normAutofit/>
              </a:bodyPr>
              <a:lstStyle/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The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A rule of thumb</a:t>
                </a:r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400" dirty="0"/>
                  <a:t> vs.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=−0.7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0B16C8A3-46DA-E56F-68B0-A7E2446445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38398" y="2197290"/>
                <a:ext cx="9261698" cy="45178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3DEAE7-6526-7F23-A6C4-F6B7BAEE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93" y="1733266"/>
            <a:ext cx="6744985" cy="498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CF6FC-C4B5-DA93-49BA-6FD40C77D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16B7-B16A-CE8E-E579-A100F538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Prediction Limitations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EDD94A3-0005-3578-E65B-1FFF1DC41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496" y="2095708"/>
            <a:ext cx="2715904" cy="3964192"/>
          </a:xfrm>
        </p:spPr>
        <p:txBody>
          <a:bodyPr>
            <a:normAutofit/>
          </a:bodyPr>
          <a:lstStyle/>
          <a:p>
            <a:pPr marL="194729" indent="0" algn="ctr">
              <a:spcBef>
                <a:spcPts val="400"/>
              </a:spcBef>
              <a:buNone/>
            </a:pPr>
            <a:r>
              <a:rPr lang="en-US" sz="2400" b="1" dirty="0"/>
              <a:t>Extrapolation </a:t>
            </a:r>
          </a:p>
          <a:p>
            <a:pPr marL="194729" indent="0" algn="ctr">
              <a:spcBef>
                <a:spcPts val="400"/>
              </a:spcBef>
              <a:buNone/>
            </a:pPr>
            <a:endParaRPr lang="en-US" sz="2400" dirty="0"/>
          </a:p>
          <a:p>
            <a:pPr marL="194729" indent="0" algn="ctr">
              <a:spcBef>
                <a:spcPts val="400"/>
              </a:spcBef>
              <a:buNone/>
            </a:pPr>
            <a:r>
              <a:rPr lang="en-US" sz="2400" dirty="0"/>
              <a:t>vs. </a:t>
            </a:r>
          </a:p>
          <a:p>
            <a:pPr marL="194729" indent="0" algn="ctr">
              <a:spcBef>
                <a:spcPts val="400"/>
              </a:spcBef>
              <a:buNone/>
            </a:pPr>
            <a:endParaRPr lang="en-US" sz="2400" dirty="0"/>
          </a:p>
          <a:p>
            <a:pPr marL="194729" indent="0" algn="ctr">
              <a:spcBef>
                <a:spcPts val="400"/>
              </a:spcBef>
              <a:buNone/>
            </a:pPr>
            <a:r>
              <a:rPr lang="en-US" sz="2400" b="1" dirty="0"/>
              <a:t>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5A620-9BB3-1C71-AD94-D2BF958A0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06" y="1875659"/>
            <a:ext cx="5192852" cy="41842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3F9B0D-5E85-F1D0-3081-8F17410EED22}"/>
              </a:ext>
            </a:extLst>
          </p:cNvPr>
          <p:cNvCxnSpPr/>
          <p:nvPr/>
        </p:nvCxnSpPr>
        <p:spPr>
          <a:xfrm>
            <a:off x="8147713" y="1624084"/>
            <a:ext cx="0" cy="46265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1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2967-F4AE-7DEA-E0BF-DF080361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F98A-75B1-0B08-C5F1-93407DE1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Let’s Practice! Sodium and Blood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C185ED05-09AF-923D-896B-DECD1A3791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738398" y="1733266"/>
                <a:ext cx="9821256" cy="4981858"/>
              </a:xfrm>
            </p:spPr>
            <p:txBody>
              <a:bodyPr>
                <a:normAutofit/>
              </a:bodyPr>
              <a:lstStyle/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Researchers measured the two variables below for a large number of subjects:	</a:t>
                </a:r>
              </a:p>
              <a:p>
                <a:pPr marL="194729" indent="0" algn="ctr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400" dirty="0"/>
                  <a:t> sodium intake in mg per day</a:t>
                </a:r>
              </a:p>
              <a:p>
                <a:pPr marL="194729" indent="0" algn="ctr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400" dirty="0"/>
                  <a:t> systolic blood pressure   </a:t>
                </a:r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The least-squares regression line for predicting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given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is: </a:t>
                </a:r>
              </a:p>
              <a:p>
                <a:pPr marL="194729" indent="0"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−15.4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2.3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What is the predicted systolic blood pressure for someone whose sodium intake is 60 mg per day?  </a:t>
                </a:r>
                <a:r>
                  <a:rPr lang="en-US" sz="2400" b="1" dirty="0"/>
                  <a:t>(Interpretation practice)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C185ED05-09AF-923D-896B-DECD1A379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38398" y="1733266"/>
                <a:ext cx="9821256" cy="49818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31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DC35-33C1-1BCF-273B-E2C978235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3D6A-A65E-238A-0503-12D38DB3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Residual Plots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658E-C5EC-7E4E-F40B-9CB4EE2DA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61" y="4096541"/>
            <a:ext cx="7380288" cy="2571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20E56-DD6C-4D26-438E-FCBC46FAE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30" y="1567367"/>
            <a:ext cx="7551740" cy="25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B0322-A07B-31A9-F5C7-795A58F7F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2C9C-87F7-839C-0D5D-15327CCC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Residual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51E88-03CB-68A0-AE66-0642AE9D8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22" y="2757276"/>
            <a:ext cx="7886156" cy="293383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51E564C-EC5C-05A8-9916-191AFBFD0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398" y="1733266"/>
            <a:ext cx="9821256" cy="4981858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“Ideal” style of residual plot: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B623B-5C1D-1ECD-0098-904ADD603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67" b="11834"/>
          <a:stretch>
            <a:fillRect/>
          </a:stretch>
        </p:blipFill>
        <p:spPr>
          <a:xfrm>
            <a:off x="7564941" y="392493"/>
            <a:ext cx="3771086" cy="2191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F0BA80-C42C-BD2F-05AB-0B6B98153B12}"/>
              </a:ext>
            </a:extLst>
          </p:cNvPr>
          <p:cNvSpPr/>
          <p:nvPr/>
        </p:nvSpPr>
        <p:spPr>
          <a:xfrm>
            <a:off x="8129586" y="685801"/>
            <a:ext cx="2643189" cy="12203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207FB4-6502-DE11-B517-218A1122B339}"/>
              </a:ext>
            </a:extLst>
          </p:cNvPr>
          <p:cNvCxnSpPr/>
          <p:nvPr/>
        </p:nvCxnSpPr>
        <p:spPr>
          <a:xfrm>
            <a:off x="7700963" y="1314450"/>
            <a:ext cx="34114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8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1259B-42DE-A3EB-4CA0-16F07DAA3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7AA9-CA95-F924-86DF-B32508F2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Residual Plots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1D310A-D44C-A22A-52C6-0876DB9A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398" y="1733266"/>
            <a:ext cx="9821256" cy="4981858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Not-so-ideal residual plots: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3FF31-2E12-FF70-6BDE-9C1507C39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89" y="2426835"/>
            <a:ext cx="7156708" cy="403859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D2F6F37-8EC1-23BA-5F69-FDAC3C719269}"/>
              </a:ext>
            </a:extLst>
          </p:cNvPr>
          <p:cNvGrpSpPr/>
          <p:nvPr/>
        </p:nvGrpSpPr>
        <p:grpSpPr>
          <a:xfrm>
            <a:off x="9687138" y="-133514"/>
            <a:ext cx="3345958" cy="3212597"/>
            <a:chOff x="6362327" y="-133514"/>
            <a:chExt cx="3345958" cy="32125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EFB27D-6D7C-101A-79C4-65328ACBE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561" b="386"/>
            <a:stretch>
              <a:fillRect/>
            </a:stretch>
          </p:blipFill>
          <p:spPr>
            <a:xfrm rot="18900000">
              <a:off x="6362327" y="-133514"/>
              <a:ext cx="2589332" cy="3212597"/>
            </a:xfrm>
            <a:prstGeom prst="snip2DiagRect">
              <a:avLst>
                <a:gd name="adj1" fmla="val 0"/>
                <a:gd name="adj2" fmla="val 42227"/>
              </a:avLst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121336-D9B0-2A77-CF56-B549AF79C1CC}"/>
                </a:ext>
              </a:extLst>
            </p:cNvPr>
            <p:cNvSpPr/>
            <p:nvPr/>
          </p:nvSpPr>
          <p:spPr>
            <a:xfrm>
              <a:off x="8601068" y="371476"/>
              <a:ext cx="1107217" cy="2457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CE034D-9EDF-7CDF-CCE2-230008CBAC07}"/>
              </a:ext>
            </a:extLst>
          </p:cNvPr>
          <p:cNvCxnSpPr/>
          <p:nvPr/>
        </p:nvCxnSpPr>
        <p:spPr>
          <a:xfrm>
            <a:off x="8896076" y="1284180"/>
            <a:ext cx="34114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21427B-B134-D0EE-9AC2-83C937329D73}"/>
              </a:ext>
            </a:extLst>
          </p:cNvPr>
          <p:cNvSpPr/>
          <p:nvPr/>
        </p:nvSpPr>
        <p:spPr>
          <a:xfrm>
            <a:off x="9086851" y="482342"/>
            <a:ext cx="2828925" cy="1044092"/>
          </a:xfrm>
          <a:custGeom>
            <a:avLst/>
            <a:gdLst>
              <a:gd name="connsiteX0" fmla="*/ 0 w 2700338"/>
              <a:gd name="connsiteY0" fmla="*/ 1046423 h 1046423"/>
              <a:gd name="connsiteX1" fmla="*/ 657225 w 2700338"/>
              <a:gd name="connsiteY1" fmla="*/ 132023 h 1046423"/>
              <a:gd name="connsiteX2" fmla="*/ 1571625 w 2700338"/>
              <a:gd name="connsiteY2" fmla="*/ 32011 h 1046423"/>
              <a:gd name="connsiteX3" fmla="*/ 2700338 w 2700338"/>
              <a:gd name="connsiteY3" fmla="*/ 389198 h 104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338" h="1046423">
                <a:moveTo>
                  <a:pt x="0" y="1046423"/>
                </a:moveTo>
                <a:cubicBezTo>
                  <a:pt x="197644" y="673757"/>
                  <a:pt x="395288" y="301092"/>
                  <a:pt x="657225" y="132023"/>
                </a:cubicBezTo>
                <a:cubicBezTo>
                  <a:pt x="919163" y="-37046"/>
                  <a:pt x="1231106" y="-10851"/>
                  <a:pt x="1571625" y="32011"/>
                </a:cubicBezTo>
                <a:cubicBezTo>
                  <a:pt x="1912144" y="74873"/>
                  <a:pt x="2306241" y="232035"/>
                  <a:pt x="2700338" y="389198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BDBC22-B06A-3427-F4DF-B9BF5AD2220C}"/>
              </a:ext>
            </a:extLst>
          </p:cNvPr>
          <p:cNvSpPr/>
          <p:nvPr/>
        </p:nvSpPr>
        <p:spPr>
          <a:xfrm>
            <a:off x="9758363" y="1739362"/>
            <a:ext cx="1357312" cy="1318163"/>
          </a:xfrm>
          <a:custGeom>
            <a:avLst/>
            <a:gdLst>
              <a:gd name="connsiteX0" fmla="*/ 0 w 1357312"/>
              <a:gd name="connsiteY0" fmla="*/ 375188 h 1318163"/>
              <a:gd name="connsiteX1" fmla="*/ 300037 w 1357312"/>
              <a:gd name="connsiteY1" fmla="*/ 32288 h 1318163"/>
              <a:gd name="connsiteX2" fmla="*/ 714375 w 1357312"/>
              <a:gd name="connsiteY2" fmla="*/ 118013 h 1318163"/>
              <a:gd name="connsiteX3" fmla="*/ 1185862 w 1357312"/>
              <a:gd name="connsiteY3" fmla="*/ 946688 h 1318163"/>
              <a:gd name="connsiteX4" fmla="*/ 1357312 w 1357312"/>
              <a:gd name="connsiteY4" fmla="*/ 1318163 h 13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312" h="1318163">
                <a:moveTo>
                  <a:pt x="0" y="375188"/>
                </a:moveTo>
                <a:cubicBezTo>
                  <a:pt x="90487" y="225169"/>
                  <a:pt x="180975" y="75150"/>
                  <a:pt x="300037" y="32288"/>
                </a:cubicBezTo>
                <a:cubicBezTo>
                  <a:pt x="419100" y="-10575"/>
                  <a:pt x="566737" y="-34387"/>
                  <a:pt x="714375" y="118013"/>
                </a:cubicBezTo>
                <a:cubicBezTo>
                  <a:pt x="862013" y="270413"/>
                  <a:pt x="1078706" y="746663"/>
                  <a:pt x="1185862" y="946688"/>
                </a:cubicBezTo>
                <a:cubicBezTo>
                  <a:pt x="1293018" y="1146713"/>
                  <a:pt x="1325165" y="1232438"/>
                  <a:pt x="1357312" y="131816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12C7-2F81-55E0-00D3-6258DD301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13FC-8A7F-9B13-2C33-F5FA93E6B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Outliers and Residual Plots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6B119D-E99C-97E2-DC28-7FE3EE2B6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89" y="1591108"/>
            <a:ext cx="5049478" cy="50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8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29FC-C1F9-F8BF-3C21-2F782D63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8A7A-6815-C83B-013C-DC83D2B5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Importance of Plotting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6615E-B2AD-E82B-5F7A-7A6ADBB6D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08" y="2564264"/>
            <a:ext cx="5537215" cy="4068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4869EC-130C-BC9D-A27F-051B11EFE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4"/>
          <a:stretch>
            <a:fillRect/>
          </a:stretch>
        </p:blipFill>
        <p:spPr>
          <a:xfrm>
            <a:off x="8047632" y="2174963"/>
            <a:ext cx="3697362" cy="1962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7DD40-DF2C-14A6-1248-6622E53FC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6"/>
          <a:stretch>
            <a:fillRect/>
          </a:stretch>
        </p:blipFill>
        <p:spPr>
          <a:xfrm>
            <a:off x="8104499" y="4262860"/>
            <a:ext cx="3665517" cy="1962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5C877-1678-D35F-57EE-FECE3F68E374}"/>
                  </a:ext>
                </a:extLst>
              </p:cNvPr>
              <p:cNvSpPr txBox="1"/>
              <p:nvPr/>
            </p:nvSpPr>
            <p:spPr>
              <a:xfrm>
                <a:off x="2152968" y="1733266"/>
                <a:ext cx="50724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2"/>
                    </a:solidFill>
                    <a:latin typeface="Nunito" pitchFamily="2" charset="0"/>
                  </a:rPr>
                  <a:t>All have correlation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= .816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Nunito" pitchFamily="2" charset="0"/>
                  </a:rPr>
                  <a:t>, regression equation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3 + 0.5</m:t>
                    </m:r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bg2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5C877-1678-D35F-57EE-FECE3F68E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68" y="1733266"/>
                <a:ext cx="5072417" cy="830997"/>
              </a:xfrm>
              <a:prstGeom prst="rect">
                <a:avLst/>
              </a:prstGeom>
              <a:blipFill>
                <a:blip r:embed="rId4"/>
                <a:stretch>
                  <a:fillRect l="-1803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41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4631-F46A-2BF3-4349-BEA91A8D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B76F-03CB-4724-4660-04BDDC9F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Announcements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436E46-12E9-B0DB-4135-DA5C17ADF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12499"/>
            <a:ext cx="9634450" cy="5002625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000" dirty="0"/>
              <a:t>Course PSAs: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Homework 6 due </a:t>
            </a:r>
            <a:r>
              <a:rPr lang="en-US" sz="2000" b="1" dirty="0"/>
              <a:t>TODAY, Thursday 2/5 on WebAssign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Homework 7 due </a:t>
            </a:r>
            <a:r>
              <a:rPr lang="en-US" sz="2000" b="1" dirty="0"/>
              <a:t>Tuesday 2/10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Midterm Exam 1 on Thursday, February 12</a:t>
            </a:r>
          </a:p>
          <a:p>
            <a:pPr lvl="1">
              <a:spcBef>
                <a:spcPts val="400"/>
              </a:spcBef>
            </a:pPr>
            <a:r>
              <a:rPr lang="en-US" sz="1800" dirty="0"/>
              <a:t>100 points</a:t>
            </a:r>
          </a:p>
          <a:p>
            <a:pPr lvl="1">
              <a:spcBef>
                <a:spcPts val="400"/>
              </a:spcBef>
            </a:pPr>
            <a:r>
              <a:rPr lang="en-US" sz="1800" dirty="0"/>
              <a:t>70-80% multiple choice or similar short-form (true/false, matching,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>
              <a:spcBef>
                <a:spcPts val="400"/>
              </a:spcBef>
            </a:pPr>
            <a:r>
              <a:rPr lang="en-US" sz="1800" dirty="0"/>
              <a:t>20-30% open-ended problems, will require showing work/justification</a:t>
            </a:r>
          </a:p>
          <a:p>
            <a:pPr lvl="1">
              <a:spcBef>
                <a:spcPts val="400"/>
              </a:spcBef>
            </a:pPr>
            <a:r>
              <a:rPr lang="en-US" sz="1800" dirty="0"/>
              <a:t>Calculator? </a:t>
            </a:r>
            <a:r>
              <a:rPr lang="en-US" sz="1800" b="1" dirty="0"/>
              <a:t>YES!</a:t>
            </a:r>
            <a:r>
              <a:rPr lang="en-US" sz="1800" dirty="0"/>
              <a:t> TI-84 or comparable is OK</a:t>
            </a:r>
          </a:p>
          <a:p>
            <a:pPr lvl="1">
              <a:spcBef>
                <a:spcPts val="400"/>
              </a:spcBef>
            </a:pPr>
            <a:r>
              <a:rPr lang="en-US" sz="1800" dirty="0"/>
              <a:t>Please do not bring a calculator that can access the internet</a:t>
            </a:r>
          </a:p>
          <a:p>
            <a:pPr lvl="1">
              <a:spcBef>
                <a:spcPts val="400"/>
              </a:spcBef>
            </a:pPr>
            <a:r>
              <a:rPr lang="en-US" sz="1800" dirty="0"/>
              <a:t>Formula sheet? </a:t>
            </a:r>
            <a:r>
              <a:rPr lang="en-US" sz="1800" b="1" dirty="0"/>
              <a:t>YES!</a:t>
            </a:r>
            <a:r>
              <a:rPr lang="en-US" sz="1800" dirty="0"/>
              <a:t> Handwritten, single-sided, 8.5x11 or smaller</a:t>
            </a:r>
          </a:p>
          <a:p>
            <a:pPr lvl="1">
              <a:spcBef>
                <a:spcPts val="400"/>
              </a:spcBef>
            </a:pPr>
            <a:r>
              <a:rPr lang="en-US" sz="1800" dirty="0"/>
              <a:t>Please put your name on your sheet – it will be collected with the exam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734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A4C25-776A-28D5-BB30-8DDD0BD37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89B6-403C-2FC2-5944-CDCA7F31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Practice Question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93D86-836A-2115-84B7-575A5FDE1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43" y="1876142"/>
            <a:ext cx="6277541" cy="47813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25F43D-C6C0-021C-2601-8A3161626BEF}"/>
              </a:ext>
            </a:extLst>
          </p:cNvPr>
          <p:cNvGrpSpPr/>
          <p:nvPr/>
        </p:nvGrpSpPr>
        <p:grpSpPr>
          <a:xfrm>
            <a:off x="514351" y="4611540"/>
            <a:ext cx="1828800" cy="1828800"/>
            <a:chOff x="6900863" y="953941"/>
            <a:chExt cx="1828800" cy="18288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1CB2C09-D2BE-D047-D03C-894BC3CD23A0}"/>
                </a:ext>
              </a:extLst>
            </p:cNvPr>
            <p:cNvSpPr/>
            <p:nvPr/>
          </p:nvSpPr>
          <p:spPr>
            <a:xfrm>
              <a:off x="6900863" y="953941"/>
              <a:ext cx="1828800" cy="18288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3478FA-AD06-5F47-E7F0-6285B10967F7}"/>
                </a:ext>
              </a:extLst>
            </p:cNvPr>
            <p:cNvSpPr/>
            <p:nvPr/>
          </p:nvSpPr>
          <p:spPr>
            <a:xfrm>
              <a:off x="6992303" y="1058901"/>
              <a:ext cx="1645920" cy="16459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4478225-CC28-07D3-A946-0BF48363787F}"/>
              </a:ext>
            </a:extLst>
          </p:cNvPr>
          <p:cNvSpPr/>
          <p:nvPr/>
        </p:nvSpPr>
        <p:spPr>
          <a:xfrm>
            <a:off x="605791" y="4716500"/>
            <a:ext cx="1645920" cy="16459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4E02D5-A261-2A3F-109E-1CA5C9DD704F}"/>
              </a:ext>
            </a:extLst>
          </p:cNvPr>
          <p:cNvGrpSpPr/>
          <p:nvPr/>
        </p:nvGrpSpPr>
        <p:grpSpPr>
          <a:xfrm>
            <a:off x="9609007" y="4611540"/>
            <a:ext cx="1828800" cy="1828800"/>
            <a:chOff x="6900863" y="953941"/>
            <a:chExt cx="1828800" cy="18288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B67379-139B-5797-C424-410CE9171875}"/>
                </a:ext>
              </a:extLst>
            </p:cNvPr>
            <p:cNvSpPr/>
            <p:nvPr/>
          </p:nvSpPr>
          <p:spPr>
            <a:xfrm>
              <a:off x="6900863" y="953941"/>
              <a:ext cx="1828800" cy="18288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666DD03-29F4-9661-5509-FC7378CEDEF2}"/>
                </a:ext>
              </a:extLst>
            </p:cNvPr>
            <p:cNvSpPr/>
            <p:nvPr/>
          </p:nvSpPr>
          <p:spPr>
            <a:xfrm>
              <a:off x="6992303" y="1058901"/>
              <a:ext cx="1645920" cy="16459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65F6218-DED1-7C8A-8570-BC4ED2114354}"/>
              </a:ext>
            </a:extLst>
          </p:cNvPr>
          <p:cNvSpPr/>
          <p:nvPr/>
        </p:nvSpPr>
        <p:spPr>
          <a:xfrm>
            <a:off x="9700447" y="4716500"/>
            <a:ext cx="1645920" cy="16459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E63990-769F-11E4-D8A6-0EB3AB7BE789}"/>
              </a:ext>
            </a:extLst>
          </p:cNvPr>
          <p:cNvSpPr/>
          <p:nvPr/>
        </p:nvSpPr>
        <p:spPr>
          <a:xfrm>
            <a:off x="6175948" y="4991725"/>
            <a:ext cx="2645763" cy="1665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8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9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976AD-DF4A-F7EE-79D5-0532A3F37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D9CC-D41A-6A3E-CC10-DE3FAA1A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Practice Question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7337A-52D2-F908-0D95-E940F3DF3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87" y="1733266"/>
            <a:ext cx="7524775" cy="50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2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CDC04-7EAB-F67E-5D3D-ADFDAEF1E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4DE5-9826-BEF1-608D-4803E3B1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Intro to Linear Regression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2D7FBB-77F0-41AA-CE75-8D9BE293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2210937"/>
            <a:ext cx="6105438" cy="4504187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A regression line describes…</a:t>
            </a:r>
          </a:p>
          <a:p>
            <a:pPr marL="194729" indent="0">
              <a:spcBef>
                <a:spcPts val="400"/>
              </a:spcBef>
              <a:buNone/>
            </a:pPr>
            <a:endParaRPr lang="en-US" sz="2400" dirty="0"/>
          </a:p>
          <a:p>
            <a:pPr marL="194729" indent="0">
              <a:spcBef>
                <a:spcPts val="400"/>
              </a:spcBef>
              <a:buNone/>
            </a:pPr>
            <a:endParaRPr lang="en-US" sz="2400" dirty="0"/>
          </a:p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Unlike with correlation, it matters…</a:t>
            </a:r>
          </a:p>
          <a:p>
            <a:pPr marL="194729" indent="0">
              <a:spcBef>
                <a:spcPts val="400"/>
              </a:spcBef>
              <a:buNone/>
            </a:pPr>
            <a:endParaRPr lang="en-US" sz="2400" dirty="0"/>
          </a:p>
          <a:p>
            <a:pPr marL="194729" indent="0">
              <a:spcBef>
                <a:spcPts val="400"/>
              </a:spcBef>
              <a:buNone/>
            </a:pPr>
            <a:endParaRPr lang="en-US" sz="2400" dirty="0"/>
          </a:p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Standard equation of a line</a:t>
            </a:r>
          </a:p>
        </p:txBody>
      </p:sp>
    </p:spTree>
    <p:extLst>
      <p:ext uri="{BB962C8B-B14F-4D97-AF65-F5344CB8AC3E}">
        <p14:creationId xmlns:p14="http://schemas.microsoft.com/office/powerpoint/2010/main" val="420181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F73E3-B92B-1DFC-6DF0-7D2B2F839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94E2-0CBB-777B-A506-2AEE4560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Small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77474-714B-6923-F22B-4C0699103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72" y="1733266"/>
            <a:ext cx="9493055" cy="44323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847BBF-F867-5554-2D8D-273A6A0C57FB}"/>
              </a:ext>
            </a:extLst>
          </p:cNvPr>
          <p:cNvCxnSpPr>
            <a:cxnSpLocks/>
          </p:cNvCxnSpPr>
          <p:nvPr/>
        </p:nvCxnSpPr>
        <p:spPr>
          <a:xfrm>
            <a:off x="7258050" y="4229101"/>
            <a:ext cx="0" cy="37147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755C92-62F5-B9E0-F2ED-381AC27D950B}"/>
              </a:ext>
            </a:extLst>
          </p:cNvPr>
          <p:cNvCxnSpPr>
            <a:cxnSpLocks/>
          </p:cNvCxnSpPr>
          <p:nvPr/>
        </p:nvCxnSpPr>
        <p:spPr>
          <a:xfrm>
            <a:off x="9739312" y="2500310"/>
            <a:ext cx="0" cy="25717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AA6BAE-92FD-D511-E385-B1CC743D579B}"/>
              </a:ext>
            </a:extLst>
          </p:cNvPr>
          <p:cNvCxnSpPr>
            <a:cxnSpLocks/>
          </p:cNvCxnSpPr>
          <p:nvPr/>
        </p:nvCxnSpPr>
        <p:spPr>
          <a:xfrm>
            <a:off x="6623064" y="4964097"/>
            <a:ext cx="0" cy="914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3297F2-B339-1C89-AAB2-76236E13A9E7}"/>
              </a:ext>
            </a:extLst>
          </p:cNvPr>
          <p:cNvCxnSpPr>
            <a:cxnSpLocks/>
          </p:cNvCxnSpPr>
          <p:nvPr/>
        </p:nvCxnSpPr>
        <p:spPr>
          <a:xfrm>
            <a:off x="7886700" y="4114800"/>
            <a:ext cx="0" cy="24898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30B341-48C5-F482-6DF2-E03F8C70D901}"/>
              </a:ext>
            </a:extLst>
          </p:cNvPr>
          <p:cNvCxnSpPr>
            <a:cxnSpLocks/>
          </p:cNvCxnSpPr>
          <p:nvPr/>
        </p:nvCxnSpPr>
        <p:spPr>
          <a:xfrm flipV="1">
            <a:off x="6096000" y="2584302"/>
            <a:ext cx="3890963" cy="28575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2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4937C-4412-C783-F9F0-1D6811EE8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E3FD-DB14-DDA1-E92E-CE2F83DB8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Residuals and Regression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296FF9A5-762E-C116-BDAF-746F8587681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738399" y="1965278"/>
                <a:ext cx="6532143" cy="4749846"/>
              </a:xfrm>
            </p:spPr>
            <p:txBody>
              <a:bodyPr>
                <a:normAutofit/>
              </a:bodyPr>
              <a:lstStyle/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Remember our notation!</a:t>
                </a:r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A </a:t>
                </a:r>
                <a:r>
                  <a:rPr lang="en-US" sz="2400" b="1" dirty="0"/>
                  <a:t>residual</a:t>
                </a:r>
                <a:r>
                  <a:rPr lang="en-US" sz="2400" dirty="0"/>
                  <a:t> is…</a:t>
                </a:r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Mathematically, our line should…</a:t>
                </a:r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What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will accomplish this?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296FF9A5-762E-C116-BDAF-746F85876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38399" y="1965278"/>
                <a:ext cx="6532143" cy="47498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89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5E88E-D467-CA68-35EA-FE0D8B91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4968-ADEC-8247-FE9C-97FC3B0B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Math History Trivia: “Regression”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E6C8A-A9A4-4769-333E-256B9AFE0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3" y="1774128"/>
            <a:ext cx="5503628" cy="2811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4892E-D850-1C3D-4B6B-72588F1B3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1" y="2885325"/>
            <a:ext cx="5503628" cy="33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4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7BC7-55BB-C2AC-C368-E4CDC13D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2600-8528-513D-2F11-80EF58BE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Let’s Practice! Constructing and Using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EB099BC-DA7B-A7CB-529A-7BF4C3891D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738398" y="1866275"/>
                <a:ext cx="9998900" cy="4848849"/>
              </a:xfrm>
            </p:spPr>
            <p:txBody>
              <a:bodyPr>
                <a:normAutofit/>
              </a:bodyPr>
              <a:lstStyle/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Suppose we’re trying to use consumer ratings of various products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to predict consumer opinions on the corresponding companies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15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=7, </m:t>
                      </m:r>
                      <m:acc>
                        <m:accPr>
                          <m:chr m:val="̅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24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15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Compute a regression line for predicting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194729" indent="0">
                  <a:spcBef>
                    <a:spcPts val="400"/>
                  </a:spcBef>
                  <a:buNone/>
                </a:pPr>
                <a:endParaRPr lang="en-US" sz="1500" dirty="0"/>
              </a:p>
              <a:p>
                <a:pPr marL="194729" indent="0">
                  <a:spcBef>
                    <a:spcPts val="400"/>
                  </a:spcBef>
                  <a:buNone/>
                </a:pPr>
                <a:r>
                  <a:rPr lang="en-US" sz="2400" dirty="0"/>
                  <a:t>What is the residual for the point (6,6)?  How does the line’s estimate for consumer opinion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) compare to the true value for this company?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EB099BC-DA7B-A7CB-529A-7BF4C3891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38398" y="1866275"/>
                <a:ext cx="9998900" cy="4848849"/>
              </a:xfrm>
              <a:blipFill>
                <a:blip r:embed="rId2"/>
                <a:stretch>
                  <a:fillRect r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8147732-EBDC-2B57-D8EF-36E6E27A02C6}"/>
              </a:ext>
            </a:extLst>
          </p:cNvPr>
          <p:cNvGrpSpPr/>
          <p:nvPr/>
        </p:nvGrpSpPr>
        <p:grpSpPr>
          <a:xfrm>
            <a:off x="9471132" y="3346555"/>
            <a:ext cx="1828800" cy="1828800"/>
            <a:chOff x="6900863" y="953941"/>
            <a:chExt cx="1828800" cy="18288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36F9B35-FF35-4E9D-0B10-2596AD949B2D}"/>
                </a:ext>
              </a:extLst>
            </p:cNvPr>
            <p:cNvSpPr/>
            <p:nvPr/>
          </p:nvSpPr>
          <p:spPr>
            <a:xfrm>
              <a:off x="6900863" y="953941"/>
              <a:ext cx="1828800" cy="18288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33644B-E6F5-F790-1F47-1B895809A5DC}"/>
                </a:ext>
              </a:extLst>
            </p:cNvPr>
            <p:cNvSpPr/>
            <p:nvPr/>
          </p:nvSpPr>
          <p:spPr>
            <a:xfrm>
              <a:off x="6992303" y="1058901"/>
              <a:ext cx="1645920" cy="16459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6BC4525-88DF-C1D7-87F8-BDE760E596B2}"/>
              </a:ext>
            </a:extLst>
          </p:cNvPr>
          <p:cNvSpPr/>
          <p:nvPr/>
        </p:nvSpPr>
        <p:spPr>
          <a:xfrm>
            <a:off x="9562572" y="3444020"/>
            <a:ext cx="1645920" cy="16459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4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APMA Theme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MA Theme" id="{CAD7BC13-93F8-42DD-943D-94D44EF9CC5A}" vid="{C7285DE9-EB7C-4878-A752-695D9CBDCF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APMA Theme</Template>
  <TotalTime>1665</TotalTime>
  <Words>456</Words>
  <Application>Microsoft Office PowerPoint</Application>
  <PresentationFormat>Widescreen</PresentationFormat>
  <Paragraphs>81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Maven Pro</vt:lpstr>
      <vt:lpstr>Nunito</vt:lpstr>
      <vt:lpstr>APMA Theme</vt:lpstr>
      <vt:lpstr>Topic 7: Linear Regression</vt:lpstr>
      <vt:lpstr>Announcements</vt:lpstr>
      <vt:lpstr>Practice Question #1</vt:lpstr>
      <vt:lpstr>Practice Question #2</vt:lpstr>
      <vt:lpstr>Intro to Linear Regression</vt:lpstr>
      <vt:lpstr>Small Example</vt:lpstr>
      <vt:lpstr>Residuals and Regression Lines</vt:lpstr>
      <vt:lpstr>Math History Trivia: “Regression”</vt:lpstr>
      <vt:lpstr>Let’s Practice! Constructing and Using Lines</vt:lpstr>
      <vt:lpstr>Switching X and Y</vt:lpstr>
      <vt:lpstr>Correlation and Regression</vt:lpstr>
      <vt:lpstr>Prediction Limitations</vt:lpstr>
      <vt:lpstr>Let’s Practice! Sodium and Blood Pressure</vt:lpstr>
      <vt:lpstr>Residual Plots</vt:lpstr>
      <vt:lpstr>Residual Plots</vt:lpstr>
      <vt:lpstr>Residual Plots</vt:lpstr>
      <vt:lpstr>Outliers and Residual Plots</vt:lpstr>
      <vt:lpstr>Importance of Plotting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Teressa Chambers</dc:creator>
  <cp:lastModifiedBy>Teressa Chambers</cp:lastModifiedBy>
  <cp:revision>2</cp:revision>
  <dcterms:created xsi:type="dcterms:W3CDTF">2025-09-07T23:37:47Z</dcterms:created>
  <dcterms:modified xsi:type="dcterms:W3CDTF">2026-02-11T18:02:10Z</dcterms:modified>
</cp:coreProperties>
</file>